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6613" autoAdjust="0"/>
  </p:normalViewPr>
  <p:slideViewPr>
    <p:cSldViewPr>
      <p:cViewPr>
        <p:scale>
          <a:sx n="125" d="100"/>
          <a:sy n="125" d="100"/>
        </p:scale>
        <p:origin x="-122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BD891-5543-4B57-98C8-1E97EBDE32D5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64B13-F637-48F7-A6A9-3E448B13556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5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rgbClr val="E8E3D8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752600" y="533400"/>
            <a:ext cx="5562600" cy="11695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914400">
              <a:buNone/>
            </a:pPr>
            <a:r>
              <a:rPr lang="it-IT" sz="3800" b="1" noProof="1" smtClean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Incontro annuale </a:t>
            </a:r>
          </a:p>
          <a:p>
            <a:pPr algn="ctr" defTabSz="914400">
              <a:buNone/>
            </a:pPr>
            <a:r>
              <a:rPr lang="it-IT" sz="3800" b="1" noProof="1" smtClean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AISCAT – Polizia Stradale</a:t>
            </a:r>
            <a:endParaRPr lang="it-IT" sz="3800" b="1" noProof="1">
              <a:solidFill>
                <a:srgbClr val="F79646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23676" y="1752600"/>
            <a:ext cx="8686800" cy="28956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1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0" y="1981200"/>
            <a:ext cx="7467600" cy="14773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200"/>
              </a:spcAft>
              <a:buNone/>
            </a:pPr>
            <a:r>
              <a:rPr lang="it-IT" sz="4800" noProof="1" smtClean="0">
                <a:solidFill>
                  <a:prstClr val="white"/>
                </a:solidFill>
                <a:cs typeface="Arial" pitchFamily="34" charset="0"/>
              </a:rPr>
              <a:t>“La mobilità autostradale: idee ed azioni per il futuro”</a:t>
            </a:r>
            <a:endParaRPr lang="it-IT" sz="4800" noProof="1">
              <a:solidFill>
                <a:prstClr val="white"/>
              </a:solidFill>
              <a:cs typeface="Arial" pitchFamily="34" charset="0"/>
            </a:endParaRPr>
          </a:p>
        </p:txBody>
      </p:sp>
      <p:pic>
        <p:nvPicPr>
          <p:cNvPr id="7" name="Immagine 6" descr="Logo Aiscat giust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1981200" cy="1690914"/>
          </a:xfrm>
          <a:prstGeom prst="rect">
            <a:avLst/>
          </a:prstGeom>
          <a:effectLst/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00600"/>
            <a:ext cx="1371599" cy="1469156"/>
          </a:xfrm>
          <a:prstGeom prst="rect">
            <a:avLst/>
          </a:prstGeom>
          <a:effectLst/>
        </p:spPr>
      </p:pic>
      <p:sp>
        <p:nvSpPr>
          <p:cNvPr id="10" name="TextBox 23"/>
          <p:cNvSpPr txBox="1"/>
          <p:nvPr/>
        </p:nvSpPr>
        <p:spPr>
          <a:xfrm>
            <a:off x="1905000" y="4953000"/>
            <a:ext cx="5562600" cy="1107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defTabSz="914400">
              <a:buNone/>
            </a:pPr>
            <a:r>
              <a:rPr lang="it-IT" sz="2400" b="1" noProof="1" smtClean="0">
                <a:solidFill>
                  <a:srgbClr val="F79646">
                    <a:lumMod val="75000"/>
                  </a:srgbClr>
                </a:solidFill>
                <a:cs typeface="Arial" pitchFamily="34" charset="0"/>
              </a:rPr>
              <a:t>Direttore Centrale per la Polizia Stradale, Ferroviaria, delle Comunicazioni e per i Reparti Speciali della Polizia di Stato</a:t>
            </a:r>
            <a:endParaRPr lang="it-IT" sz="2400" b="1" noProof="1">
              <a:solidFill>
                <a:srgbClr val="F79646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209800" y="3657600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Dott. Roberto Sgalla</a:t>
            </a:r>
            <a:endParaRPr lang="it-IT" sz="4000" b="1" u="sng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352800" y="6477000"/>
            <a:ext cx="310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/>
              <a:t>Abano Terme, 26 ottobre 2015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505782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8353E-6 L -0.86666 3.78353E-6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8353E-6 L -0.86666 3.78353E-6 " pathEditMode="relative" rAng="0" ptsTypes="AA">
                                      <p:cBhvr>
                                        <p:cTn id="18" dur="20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 build="p"/>
      <p:bldP spid="10" grpId="0"/>
      <p:bldP spid="1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228600" y="152400"/>
            <a:ext cx="8686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noProof="1" smtClean="0">
                <a:solidFill>
                  <a:prstClr val="white"/>
                </a:solidFill>
              </a:rPr>
              <a:t>La proposta del Servizio Polizia Stradale</a:t>
            </a:r>
            <a:endParaRPr lang="it-IT" sz="3200" noProof="1">
              <a:solidFill>
                <a:prstClr val="white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28600" y="1447800"/>
            <a:ext cx="3056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i="1" dirty="0" smtClean="0"/>
              <a:t>Ipotesi di indennità</a:t>
            </a:r>
            <a:endParaRPr lang="it-IT" sz="28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3401" y="236220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 € 5,00 a turno per tutto il personale;</a:t>
            </a:r>
            <a:endParaRPr lang="it-IT" sz="2000" dirty="0"/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quota aggiuntiva di € 2,50 per il personale impegnato nel turno di straordinario programmato per i servizi operativi esterni in autostrada;</a:t>
            </a:r>
            <a:endParaRPr lang="it-IT" sz="2000" dirty="0"/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incrementare l’indennità al personale in servizio nei turni 19/01 e 01/07;</a:t>
            </a:r>
            <a:endParaRPr lang="it-IT" sz="2000" dirty="0"/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incrementare l’indennità nelle giornate di divieto della circolazione per i mezzi pesanti fuori dai centri abitanti;</a:t>
            </a:r>
            <a:endParaRPr lang="it-IT" sz="2000" dirty="0"/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incrementare l’indennità nei turni nei quali è attivo il codice rosso o nero in autostrada (protocollo neve);</a:t>
            </a:r>
            <a:endParaRPr lang="it-IT" sz="2000" dirty="0"/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introdurre un premio di produttività per coloro i dipendenti che hanno superato le 240 presenze effettive annue (compresa la formazione);</a:t>
            </a:r>
          </a:p>
          <a:p>
            <a:pPr marL="285750" indent="-285750">
              <a:buFont typeface="Wingdings" charset="2"/>
              <a:buChar char="q"/>
            </a:pPr>
            <a:r>
              <a:rPr lang="it-IT" sz="2000" dirty="0" smtClean="0"/>
              <a:t>prevedere per il personale dei reparti ordinari impiegato nei servizi in autostrada, un bonus pedaggio legato alla presenza in autostrada;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07244"/>
            <a:ext cx="802479" cy="8595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0560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228600" y="152400"/>
            <a:ext cx="8686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noProof="1" smtClean="0">
                <a:solidFill>
                  <a:prstClr val="white"/>
                </a:solidFill>
              </a:rPr>
              <a:t>La proposta del Servizio Polizia Stradale</a:t>
            </a:r>
            <a:endParaRPr lang="it-IT" sz="3200" noProof="1">
              <a:solidFill>
                <a:prstClr val="white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57200" y="2209800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it-IT" dirty="0" smtClean="0"/>
              <a:t>Riduzione del chilometraggio per singola pattuglia; 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828437" y="2209800"/>
            <a:ext cx="877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200 km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7352437" y="2209800"/>
            <a:ext cx="877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180 km</a:t>
            </a:r>
            <a:endParaRPr lang="it-IT" dirty="0"/>
          </a:p>
        </p:txBody>
      </p:sp>
      <p:sp>
        <p:nvSpPr>
          <p:cNvPr id="9" name="Triangolo isoscele 8"/>
          <p:cNvSpPr/>
          <p:nvPr/>
        </p:nvSpPr>
        <p:spPr>
          <a:xfrm rot="5400000">
            <a:off x="6857137" y="2247900"/>
            <a:ext cx="381000" cy="304800"/>
          </a:xfrm>
          <a:prstGeom prst="triangl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457200" y="2743200"/>
            <a:ext cx="5105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it-IT" dirty="0" smtClean="0"/>
              <a:t>Innalzare l’attuale soglia dei Km il limite massimo di percorrenza per i veicoli assegnati ai Reparti Autostradali;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562600" y="2895600"/>
            <a:ext cx="12864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250.000 km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7391400" y="2895600"/>
            <a:ext cx="12864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275.000 km</a:t>
            </a:r>
            <a:endParaRPr lang="it-IT" dirty="0"/>
          </a:p>
        </p:txBody>
      </p:sp>
      <p:sp>
        <p:nvSpPr>
          <p:cNvPr id="13" name="Triangolo isoscele 12"/>
          <p:cNvSpPr/>
          <p:nvPr/>
        </p:nvSpPr>
        <p:spPr>
          <a:xfrm rot="5400000">
            <a:off x="6959600" y="2921000"/>
            <a:ext cx="381000" cy="330200"/>
          </a:xfrm>
          <a:prstGeom prst="triangl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457200" y="36576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it-IT" dirty="0" smtClean="0"/>
              <a:t>Prevedere il rifornimento di carburante presso erogatori </a:t>
            </a:r>
            <a:r>
              <a:rPr lang="it-IT" i="1" dirty="0" smtClean="0"/>
              <a:t>self service </a:t>
            </a:r>
            <a:r>
              <a:rPr lang="it-IT" dirty="0" smtClean="0"/>
              <a:t>e non più </a:t>
            </a:r>
            <a:r>
              <a:rPr lang="it-IT" i="1" dirty="0" smtClean="0"/>
              <a:t>servito;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57200" y="43434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it-IT" dirty="0" smtClean="0"/>
              <a:t>Riduzione dell’allestimento del veicolo della Polizia Stradale; </a:t>
            </a:r>
            <a:endParaRPr lang="it-IT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457200" y="4736068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it-IT" dirty="0" smtClean="0"/>
              <a:t>Adozione di sistemi di bordo evoluti;</a:t>
            </a:r>
            <a:endParaRPr lang="it-IT" i="1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457200" y="5117068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it-IT" dirty="0" smtClean="0"/>
              <a:t>Applicazione dell’art. 176 - 11°/21° CDS al presentarsi di ipotesi di </a:t>
            </a:r>
            <a:r>
              <a:rPr lang="it-IT" b="1" dirty="0" smtClean="0"/>
              <a:t>mancato pagamento del pedaggio autostradale</a:t>
            </a:r>
            <a:r>
              <a:rPr lang="it-IT" dirty="0" smtClean="0"/>
              <a:t>;</a:t>
            </a:r>
            <a:endParaRPr lang="it-IT" i="1" dirty="0"/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07244"/>
            <a:ext cx="802479" cy="859556"/>
          </a:xfrm>
          <a:prstGeom prst="rect">
            <a:avLst/>
          </a:prstGeom>
          <a:effectLst/>
        </p:spPr>
      </p:pic>
      <p:sp>
        <p:nvSpPr>
          <p:cNvPr id="20" name="CasellaDiTesto 19"/>
          <p:cNvSpPr txBox="1"/>
          <p:nvPr/>
        </p:nvSpPr>
        <p:spPr>
          <a:xfrm>
            <a:off x="304800" y="1447800"/>
            <a:ext cx="52044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i="1" dirty="0" smtClean="0"/>
              <a:t>proposte per realizzare economie:</a:t>
            </a: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393218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/>
          <p:nvPr/>
        </p:nvSpPr>
        <p:spPr>
          <a:xfrm>
            <a:off x="228600" y="152400"/>
            <a:ext cx="8686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noProof="1" smtClean="0">
                <a:solidFill>
                  <a:prstClr val="white"/>
                </a:solidFill>
              </a:rPr>
              <a:t>Osservazioni</a:t>
            </a:r>
            <a:r>
              <a:rPr lang="it-IT" sz="3200" noProof="1" smtClean="0">
                <a:solidFill>
                  <a:prstClr val="white"/>
                </a:solidFill>
              </a:rPr>
              <a:t> </a:t>
            </a:r>
            <a:endParaRPr lang="it-IT" sz="3200" noProof="1">
              <a:solidFill>
                <a:prstClr val="white"/>
              </a:solidFill>
            </a:endParaRPr>
          </a:p>
        </p:txBody>
      </p:sp>
      <p:pic>
        <p:nvPicPr>
          <p:cNvPr id="3" name="Immagine 2" descr="Logo Aiscat giust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088384" cy="928914"/>
          </a:xfrm>
          <a:prstGeom prst="rect">
            <a:avLst/>
          </a:prstGeom>
          <a:effectLst/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07244"/>
            <a:ext cx="802479" cy="859556"/>
          </a:xfrm>
          <a:prstGeom prst="rect">
            <a:avLst/>
          </a:prstGeom>
          <a:effectLst/>
        </p:spPr>
      </p:pic>
      <p:sp>
        <p:nvSpPr>
          <p:cNvPr id="2" name="CasellaDiTesto 1"/>
          <p:cNvSpPr txBox="1"/>
          <p:nvPr/>
        </p:nvSpPr>
        <p:spPr>
          <a:xfrm>
            <a:off x="228600" y="1600200"/>
            <a:ext cx="8686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it-IT" dirty="0" smtClean="0"/>
              <a:t>I servizi aggiuntivi devono essere considerati alla stregua dei servizi ordinari;</a:t>
            </a:r>
          </a:p>
          <a:p>
            <a:pPr marL="285750" indent="-285750" algn="just">
              <a:buFont typeface="Wingdings" charset="2"/>
              <a:buChar char="Ø"/>
            </a:pPr>
            <a:endParaRPr lang="it-IT" dirty="0"/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/>
              <a:t>la </a:t>
            </a:r>
            <a:r>
              <a:rPr lang="it-IT" dirty="0" smtClean="0"/>
              <a:t>produttività del singolo non dovrebbe essere legata a quella del reparto o della </a:t>
            </a:r>
            <a:r>
              <a:rPr lang="it-IT" dirty="0" smtClean="0"/>
              <a:t>tratta;</a:t>
            </a:r>
          </a:p>
          <a:p>
            <a:pPr marL="285750" indent="-285750" algn="just">
              <a:buFont typeface="Wingdings" charset="2"/>
              <a:buChar char="Ø"/>
            </a:pPr>
            <a:endParaRPr lang="it-IT" dirty="0" smtClean="0"/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>
                <a:ea typeface="Wingdings"/>
                <a:cs typeface="Wingdings"/>
                <a:sym typeface="Wingdings"/>
              </a:rPr>
              <a:t>premio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alla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produttività del singolo legato al superamento delle 240 presenze annue;</a:t>
            </a:r>
            <a:endParaRPr lang="it-IT" dirty="0" smtClean="0">
              <a:ea typeface="Wingdings"/>
              <a:cs typeface="Wingdings"/>
              <a:sym typeface="Wingdings"/>
            </a:endParaRPr>
          </a:p>
          <a:p>
            <a:pPr algn="just"/>
            <a:endParaRPr lang="it-IT" i="1" dirty="0" smtClean="0">
              <a:ea typeface="Wingdings"/>
              <a:cs typeface="Wingdings"/>
              <a:sym typeface="Wingdings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>
                <a:ea typeface="Wingdings"/>
                <a:cs typeface="Wingdings"/>
                <a:sym typeface="Wingdings"/>
              </a:rPr>
              <a:t>opportuna </a:t>
            </a:r>
            <a:r>
              <a:rPr lang="it-IT" b="1" dirty="0" smtClean="0">
                <a:ea typeface="Wingdings"/>
                <a:cs typeface="Wingdings"/>
                <a:sym typeface="Wingdings"/>
              </a:rPr>
              <a:t>variabilità/flessibilità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dei servizi di pattugliamento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per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una maggiore efficacia ed efficienza operativa;</a:t>
            </a:r>
          </a:p>
          <a:p>
            <a:pPr algn="just"/>
            <a:endParaRPr lang="it-IT" dirty="0" smtClean="0">
              <a:ea typeface="Wingdings"/>
              <a:cs typeface="Wingdings"/>
              <a:sym typeface="Wingdings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>
                <a:ea typeface="Wingdings"/>
                <a:cs typeface="Wingdings"/>
                <a:sym typeface="Wingdings"/>
              </a:rPr>
              <a:t>per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il conteggio dell’indice di copertura devono essere considerate anche le pattuglie dei reparti ordinari esterni;</a:t>
            </a:r>
          </a:p>
          <a:p>
            <a:pPr algn="just"/>
            <a:endParaRPr lang="it-IT" dirty="0" smtClean="0">
              <a:ea typeface="Wingdings"/>
              <a:cs typeface="Wingdings"/>
              <a:sym typeface="Wingdings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>
                <a:ea typeface="Wingdings"/>
                <a:cs typeface="Wingdings"/>
                <a:sym typeface="Wingdings"/>
              </a:rPr>
              <a:t>per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il conteggio della produttività andrebbe considerato anche il </a:t>
            </a:r>
            <a:r>
              <a:rPr lang="it-IT" i="1" dirty="0" smtClean="0">
                <a:ea typeface="Wingdings"/>
                <a:cs typeface="Wingdings"/>
                <a:sym typeface="Wingdings"/>
              </a:rPr>
              <a:t>“mezzo servizio</a:t>
            </a:r>
            <a:r>
              <a:rPr lang="it-IT" i="1" dirty="0" smtClean="0">
                <a:ea typeface="Wingdings"/>
                <a:cs typeface="Wingdings"/>
                <a:sym typeface="Wingdings"/>
              </a:rPr>
              <a:t>” in straordinario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;</a:t>
            </a:r>
            <a:endParaRPr lang="it-IT" dirty="0" smtClean="0">
              <a:ea typeface="Wingdings"/>
              <a:cs typeface="Wingdings"/>
              <a:sym typeface="Wingdings"/>
            </a:endParaRPr>
          </a:p>
          <a:p>
            <a:pPr algn="just"/>
            <a:endParaRPr lang="it-IT" dirty="0" smtClean="0">
              <a:ea typeface="Wingdings"/>
              <a:cs typeface="Wingdings"/>
              <a:sym typeface="Wingdings"/>
            </a:endParaRPr>
          </a:p>
          <a:p>
            <a:pPr marL="285750" indent="-285750" algn="just">
              <a:buFont typeface="Wingdings" charset="2"/>
              <a:buChar char="Ø"/>
            </a:pPr>
            <a:r>
              <a:rPr lang="it-IT" dirty="0" smtClean="0">
                <a:ea typeface="Wingdings"/>
                <a:cs typeface="Wingdings"/>
                <a:sym typeface="Wingdings"/>
              </a:rPr>
              <a:t>diversità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di trattamento su scala nazionale della voce “produttività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”,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con pesi differenti a livello di singolo accordo con la </a:t>
            </a:r>
            <a:r>
              <a:rPr lang="it-IT" dirty="0" smtClean="0">
                <a:ea typeface="Wingdings"/>
                <a:cs typeface="Wingdings"/>
                <a:sym typeface="Wingdings"/>
              </a:rPr>
              <a:t>Concessionaria, potrebbe rappresentare una criticità;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36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 descr="Scudetto Stradale Definitivo mod.png"/>
          <p:cNvPicPr>
            <a:picLocks noChangeAspect="1"/>
          </p:cNvPicPr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34000"/>
            <a:ext cx="1092985" cy="1210005"/>
          </a:xfrm>
          <a:prstGeom prst="rect">
            <a:avLst/>
          </a:prstGeom>
        </p:spPr>
      </p:pic>
      <p:sp>
        <p:nvSpPr>
          <p:cNvPr id="4" name="Rectangle 16"/>
          <p:cNvSpPr/>
          <p:nvPr/>
        </p:nvSpPr>
        <p:spPr>
          <a:xfrm>
            <a:off x="228600" y="152400"/>
            <a:ext cx="8686800" cy="10668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noProof="1" smtClean="0">
                <a:solidFill>
                  <a:prstClr val="white"/>
                </a:solidFill>
              </a:rPr>
              <a:t>Conclusioni</a:t>
            </a:r>
            <a:r>
              <a:rPr lang="it-IT" sz="3200" noProof="1" smtClean="0">
                <a:solidFill>
                  <a:prstClr val="white"/>
                </a:solidFill>
              </a:rPr>
              <a:t> </a:t>
            </a:r>
            <a:endParaRPr lang="it-IT" sz="3200" noProof="1">
              <a:solidFill>
                <a:prstClr val="white"/>
              </a:solidFill>
            </a:endParaRPr>
          </a:p>
        </p:txBody>
      </p:sp>
      <p:pic>
        <p:nvPicPr>
          <p:cNvPr id="5" name="Immagine 4" descr="Logo Aiscat giust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"/>
            <a:ext cx="1088384" cy="928914"/>
          </a:xfrm>
          <a:prstGeom prst="rect">
            <a:avLst/>
          </a:prstGeom>
          <a:effectLst/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207244"/>
            <a:ext cx="802479" cy="859556"/>
          </a:xfrm>
          <a:prstGeom prst="rect">
            <a:avLst/>
          </a:prstGeom>
          <a:effectLst/>
        </p:spPr>
      </p:pic>
      <p:sp>
        <p:nvSpPr>
          <p:cNvPr id="7" name="CasellaDiTesto 6"/>
          <p:cNvSpPr txBox="1"/>
          <p:nvPr/>
        </p:nvSpPr>
        <p:spPr>
          <a:xfrm>
            <a:off x="1676400" y="1524000"/>
            <a:ext cx="588774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dirty="0" smtClean="0"/>
              <a:t>Carta Europea per la Sicurezza Stradale</a:t>
            </a:r>
          </a:p>
          <a:p>
            <a:pPr algn="ctr"/>
            <a:r>
              <a:rPr lang="it-IT" sz="2800" i="1" dirty="0" smtClean="0"/>
              <a:t>triennio 2014 -2016</a:t>
            </a:r>
            <a:endParaRPr lang="it-IT" sz="2800" i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09600" y="2895600"/>
            <a:ext cx="7981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Effettuazione di un numero maggiore di pattuglie di vigilanza stradale in autostrada;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09600" y="33528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Effettuazione del 5% in più di controlli mirati per: 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685800" y="373380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 smtClean="0"/>
              <a:t>contrasto alla guida in stato di ebrezza alcolica o sotto influenza di sostanze stupefacenti;</a:t>
            </a:r>
          </a:p>
          <a:p>
            <a:pPr marL="285750" indent="-285750">
              <a:buFont typeface="Arial"/>
              <a:buChar char="•"/>
            </a:pPr>
            <a:r>
              <a:rPr lang="it-IT" dirty="0" smtClean="0"/>
              <a:t>verifica dei tempi di guida e di riposo di mezzi pesanti; </a:t>
            </a:r>
            <a:endParaRPr lang="it-IT" dirty="0"/>
          </a:p>
        </p:txBody>
      </p:sp>
      <p:sp>
        <p:nvSpPr>
          <p:cNvPr id="13" name="Freccia destra rientrata 12"/>
          <p:cNvSpPr/>
          <p:nvPr/>
        </p:nvSpPr>
        <p:spPr>
          <a:xfrm>
            <a:off x="76200" y="2971800"/>
            <a:ext cx="533400" cy="228600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destra rientrata 13"/>
          <p:cNvSpPr/>
          <p:nvPr/>
        </p:nvSpPr>
        <p:spPr>
          <a:xfrm>
            <a:off x="76200" y="3429000"/>
            <a:ext cx="533400" cy="228600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609600" y="47244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Ulteriore diminuzione del numero dei morti e dei feriti da incidente stradale;  </a:t>
            </a:r>
            <a:endParaRPr lang="it-IT" dirty="0"/>
          </a:p>
        </p:txBody>
      </p:sp>
      <p:sp>
        <p:nvSpPr>
          <p:cNvPr id="16" name="Freccia destra rientrata 15"/>
          <p:cNvSpPr/>
          <p:nvPr/>
        </p:nvSpPr>
        <p:spPr>
          <a:xfrm>
            <a:off x="76200" y="4800600"/>
            <a:ext cx="533400" cy="228600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2209800" y="5152072"/>
            <a:ext cx="52577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t-IT" dirty="0" smtClean="0"/>
              <a:t>aumento della visibilità delle pattuglie;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aumento dell’efficacia dei controlli;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razionalizzazione dell’impiego di risorse umane e strumentali disponibili;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miglioramento della formazione del personale.</a:t>
            </a:r>
            <a:endParaRPr lang="it-IT" dirty="0"/>
          </a:p>
        </p:txBody>
      </p:sp>
      <p:sp>
        <p:nvSpPr>
          <p:cNvPr id="19" name="Parentesi graffa aperta 18"/>
          <p:cNvSpPr/>
          <p:nvPr/>
        </p:nvSpPr>
        <p:spPr>
          <a:xfrm>
            <a:off x="1676400" y="5181600"/>
            <a:ext cx="533400" cy="1447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102367"/>
      </p:ext>
    </p:extLst>
  </p:cSld>
  <p:clrMapOvr>
    <a:masterClrMapping/>
  </p:clrMapOvr>
</p:sld>
</file>

<file path=ppt/theme/theme1.xml><?xml version="1.0" encoding="utf-8"?>
<a:theme xmlns:a="http://schemas.openxmlformats.org/drawingml/2006/main" name="TM018814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B888328A8731147A9E2416CA6C7A65B0400DC6FA6ECFB23F54F9F45EE586A6D0A65" ma:contentTypeVersion="56" ma:contentTypeDescription="Create a new document." ma:contentTypeScope="" ma:versionID="c97688fe8962075e95d1f794ee1b82d8">
  <xsd:schema xmlns:xsd="http://www.w3.org/2001/XMLSchema" xmlns:xs="http://www.w3.org/2001/XMLSchema" xmlns:p="http://schemas.microsoft.com/office/2006/metadata/properties" xmlns:ns2="7851d254-ce09-43b6-8d90-072588e7901c" targetNamespace="http://schemas.microsoft.com/office/2006/metadata/properties" ma:root="true" ma:fieldsID="c225bda33905c745071d9d8b7e170627" ns2:_="">
    <xsd:import namespace="7851d254-ce09-43b6-8d90-072588e7901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1d254-ce09-43b6-8d90-072588e7901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9ebba19d-2be4-461d-87e9-c05e5ebbf568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C164E808-44FA-4F5F-91C3-AF5B09309907}" ma:internalName="CSXSubmissionMarket" ma:readOnly="false" ma:showField="MarketName" ma:web="7851d254-ce09-43b6-8d90-072588e7901c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0c66e03a-b58b-4d86-891b-8e445e1562f0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AD356C7F-0981-4C41-B229-50D503AAD5E8}" ma:internalName="InProjectListLookup" ma:readOnly="true" ma:showField="InProjectLis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575b5594-eef4-4833-b257-601720e535bd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AD356C7F-0981-4C41-B229-50D503AAD5E8}" ma:internalName="LastCompleteVersionLookup" ma:readOnly="true" ma:showField="LastComplete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AD356C7F-0981-4C41-B229-50D503AAD5E8}" ma:internalName="LastPreviewErrorLookup" ma:readOnly="true" ma:showField="LastPreviewError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AD356C7F-0981-4C41-B229-50D503AAD5E8}" ma:internalName="LastPreviewResultLookup" ma:readOnly="true" ma:showField="LastPreviewResul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AD356C7F-0981-4C41-B229-50D503AAD5E8}" ma:internalName="LastPreviewAttemptDateLookup" ma:readOnly="true" ma:showField="LastPreviewAttemptDat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AD356C7F-0981-4C41-B229-50D503AAD5E8}" ma:internalName="LastPreviewedByLookup" ma:readOnly="true" ma:showField="LastPreviewedBy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AD356C7F-0981-4C41-B229-50D503AAD5E8}" ma:internalName="LastPreviewTimeLookup" ma:readOnly="true" ma:showField="LastPreviewTi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AD356C7F-0981-4C41-B229-50D503AAD5E8}" ma:internalName="LastPreviewVersionLookup" ma:readOnly="true" ma:showField="LastPreview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AD356C7F-0981-4C41-B229-50D503AAD5E8}" ma:internalName="LastPublishErrorLookup" ma:readOnly="true" ma:showField="LastPublishError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AD356C7F-0981-4C41-B229-50D503AAD5E8}" ma:internalName="LastPublishResultLookup" ma:readOnly="true" ma:showField="LastPublishResul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AD356C7F-0981-4C41-B229-50D503AAD5E8}" ma:internalName="LastPublishAttemptDateLookup" ma:readOnly="true" ma:showField="LastPublishAttemptDat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AD356C7F-0981-4C41-B229-50D503AAD5E8}" ma:internalName="LastPublishedByLookup" ma:readOnly="true" ma:showField="LastPublishedBy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AD356C7F-0981-4C41-B229-50D503AAD5E8}" ma:internalName="LastPublishTimeLookup" ma:readOnly="true" ma:showField="LastPublishTi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AD356C7F-0981-4C41-B229-50D503AAD5E8}" ma:internalName="LastPublishVersionLookup" ma:readOnly="true" ma:showField="LastPublish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17F96094-CC23-4712-BE97-DE1DD51648A2}" ma:internalName="LocLastLocAttemptVersionLookup" ma:readOnly="false" ma:showField="LastLocAttemptVersion" ma:web="7851d254-ce09-43b6-8d90-072588e7901c">
      <xsd:simpleType>
        <xsd:restriction base="dms:Lookup"/>
      </xsd:simpleType>
    </xsd:element>
    <xsd:element name="LocLastLocAttemptVersionTypeLookup" ma:index="71" nillable="true" ma:displayName="Loc Last Loc Attempt Version Type" ma:default="" ma:list="{17F96094-CC23-4712-BE97-DE1DD51648A2}" ma:internalName="LocLastLocAttemptVersionTypeLookup" ma:readOnly="true" ma:showField="LastLocAttemptVersionType" ma:web="7851d254-ce09-43b6-8d90-072588e7901c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17F96094-CC23-4712-BE97-DE1DD51648A2}" ma:internalName="LocNewPublishedVersionLookup" ma:readOnly="true" ma:showField="NewPublishedVersion" ma:web="7851d254-ce09-43b6-8d90-072588e7901c">
      <xsd:simpleType>
        <xsd:restriction base="dms:Lookup"/>
      </xsd:simpleType>
    </xsd:element>
    <xsd:element name="LocOverallHandbackStatusLookup" ma:index="75" nillable="true" ma:displayName="Loc Overall Handback Status" ma:default="" ma:list="{17F96094-CC23-4712-BE97-DE1DD51648A2}" ma:internalName="LocOverallHandbackStatusLookup" ma:readOnly="true" ma:showField="OverallHandbackStatus" ma:web="7851d254-ce09-43b6-8d90-072588e7901c">
      <xsd:simpleType>
        <xsd:restriction base="dms:Lookup"/>
      </xsd:simpleType>
    </xsd:element>
    <xsd:element name="LocOverallLocStatusLookup" ma:index="76" nillable="true" ma:displayName="Loc Overall Localize Status" ma:default="" ma:list="{17F96094-CC23-4712-BE97-DE1DD51648A2}" ma:internalName="LocOverallLocStatusLookup" ma:readOnly="true" ma:showField="OverallLocStatus" ma:web="7851d254-ce09-43b6-8d90-072588e7901c">
      <xsd:simpleType>
        <xsd:restriction base="dms:Lookup"/>
      </xsd:simpleType>
    </xsd:element>
    <xsd:element name="LocOverallPreviewStatusLookup" ma:index="77" nillable="true" ma:displayName="Loc Overall Preview Status" ma:default="" ma:list="{17F96094-CC23-4712-BE97-DE1DD51648A2}" ma:internalName="LocOverallPreviewStatusLookup" ma:readOnly="true" ma:showField="OverallPreviewStatus" ma:web="7851d254-ce09-43b6-8d90-072588e7901c">
      <xsd:simpleType>
        <xsd:restriction base="dms:Lookup"/>
      </xsd:simpleType>
    </xsd:element>
    <xsd:element name="LocOverallPublishStatusLookup" ma:index="78" nillable="true" ma:displayName="Loc Overall Publish Status" ma:default="" ma:list="{17F96094-CC23-4712-BE97-DE1DD51648A2}" ma:internalName="LocOverallPublishStatusLookup" ma:readOnly="true" ma:showField="OverallPublishStatus" ma:web="7851d254-ce09-43b6-8d90-072588e7901c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17F96094-CC23-4712-BE97-DE1DD51648A2}" ma:internalName="LocProcessedForHandoffsLookup" ma:readOnly="true" ma:showField="ProcessedForHandoffs" ma:web="7851d254-ce09-43b6-8d90-072588e7901c">
      <xsd:simpleType>
        <xsd:restriction base="dms:Lookup"/>
      </xsd:simpleType>
    </xsd:element>
    <xsd:element name="LocProcessedForMarketsLookup" ma:index="81" nillable="true" ma:displayName="Loc Processed For Markets" ma:default="" ma:list="{17F96094-CC23-4712-BE97-DE1DD51648A2}" ma:internalName="LocProcessedForMarketsLookup" ma:readOnly="true" ma:showField="ProcessedForMarkets" ma:web="7851d254-ce09-43b6-8d90-072588e7901c">
      <xsd:simpleType>
        <xsd:restriction base="dms:Lookup"/>
      </xsd:simpleType>
    </xsd:element>
    <xsd:element name="LocPublishedDependentAssetsLookup" ma:index="82" nillable="true" ma:displayName="Loc Published Dependent Assets" ma:default="" ma:list="{17F96094-CC23-4712-BE97-DE1DD51648A2}" ma:internalName="LocPublishedDependentAssetsLookup" ma:readOnly="true" ma:showField="PublishedDependentAssets" ma:web="7851d254-ce09-43b6-8d90-072588e7901c">
      <xsd:simpleType>
        <xsd:restriction base="dms:Lookup"/>
      </xsd:simpleType>
    </xsd:element>
    <xsd:element name="LocPublishedLinkedAssetsLookup" ma:index="83" nillable="true" ma:displayName="Loc Published Linked Assets" ma:default="" ma:list="{17F96094-CC23-4712-BE97-DE1DD51648A2}" ma:internalName="LocPublishedLinkedAssetsLookup" ma:readOnly="true" ma:showField="PublishedLinkedAssets" ma:web="7851d254-ce09-43b6-8d90-072588e7901c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b1ddce1b-f703-4c9f-819c-e88ccecfe8e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C164E808-44FA-4F5F-91C3-AF5B09309907}" ma:internalName="Markets" ma:readOnly="false" ma:showField="MarketNa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AD356C7F-0981-4C41-B229-50D503AAD5E8}" ma:internalName="NumOfRatingsLookup" ma:readOnly="true" ma:showField="NumOfRatings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AD356C7F-0981-4C41-B229-50D503AAD5E8}" ma:internalName="PublishStatusLookup" ma:readOnly="false" ma:showField="PublishStatus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3f195d06-aec0-4d35-9b7e-8061da1a138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73ff1703-6c3c-47c1-ae53-2bc507bafe3b}" ma:internalName="TaxCatchAll" ma:showField="CatchAllData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73ff1703-6c3c-47c1-ae53-2bc507bafe3b}" ma:internalName="TaxCatchAllLabel" ma:readOnly="true" ma:showField="CatchAllDataLabel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>
    <APDescription xmlns="7851d254-ce09-43b6-8d90-072588e7901c" xsi:nil="true"/>
    <AssetExpire xmlns="7851d254-ce09-43b6-8d90-072588e7901c">2029-05-12T07:00:00+00:00</AssetExpire>
    <IntlLangReviewDate xmlns="7851d254-ce09-43b6-8d90-072588e7901c">2010-05-28T00:21:00+00:00</IntlLangReviewDate>
    <TPFriendlyName xmlns="7851d254-ce09-43b6-8d90-072588e7901c" xsi:nil="true"/>
    <IntlLangReview xmlns="7851d254-ce09-43b6-8d90-072588e7901c" xsi:nil="true"/>
    <PolicheckWords xmlns="7851d254-ce09-43b6-8d90-072588e7901c" xsi:nil="true"/>
    <SubmitterId xmlns="7851d254-ce09-43b6-8d90-072588e7901c" xsi:nil="true"/>
    <AcquiredFrom xmlns="7851d254-ce09-43b6-8d90-072588e7901c">Community</AcquiredFrom>
    <EditorialStatus xmlns="7851d254-ce09-43b6-8d90-072588e7901c" xsi:nil="true"/>
    <Markets xmlns="7851d254-ce09-43b6-8d90-072588e7901c"/>
    <OriginAsset xmlns="7851d254-ce09-43b6-8d90-072588e7901c" xsi:nil="true"/>
    <AssetStart xmlns="7851d254-ce09-43b6-8d90-072588e7901c">2010-05-28T00:18:53+00:00</AssetStart>
    <FriendlyTitle xmlns="7851d254-ce09-43b6-8d90-072588e7901c" xsi:nil="true"/>
    <MarketSpecific xmlns="7851d254-ce09-43b6-8d90-072588e7901c">false</MarketSpecific>
    <TPNamespace xmlns="7851d254-ce09-43b6-8d90-072588e7901c" xsi:nil="true"/>
    <PublishStatusLookup xmlns="7851d254-ce09-43b6-8d90-072588e7901c">
      <Value>271574</Value>
      <Value>318911</Value>
    </PublishStatusLookup>
    <APAuthor xmlns="7851d254-ce09-43b6-8d90-072588e7901c">
      <UserInfo>
        <DisplayName>REDMOND\v-luannv</DisplayName>
        <AccountId>92</AccountId>
        <AccountType/>
      </UserInfo>
    </APAuthor>
    <TPCommandLine xmlns="7851d254-ce09-43b6-8d90-072588e7901c" xsi:nil="true"/>
    <IntlLangReviewer xmlns="7851d254-ce09-43b6-8d90-072588e7901c" xsi:nil="true"/>
    <OpenTemplate xmlns="7851d254-ce09-43b6-8d90-072588e7901c">true</OpenTemplate>
    <CSXSubmissionDate xmlns="7851d254-ce09-43b6-8d90-072588e7901c" xsi:nil="true"/>
    <Manager xmlns="7851d254-ce09-43b6-8d90-072588e7901c" xsi:nil="true"/>
    <NumericId xmlns="7851d254-ce09-43b6-8d90-072588e7901c" xsi:nil="true"/>
    <ParentAssetId xmlns="7851d254-ce09-43b6-8d90-072588e7901c" xsi:nil="true"/>
    <OriginalSourceMarket xmlns="7851d254-ce09-43b6-8d90-072588e7901c">english</OriginalSourceMarket>
    <ApprovalStatus xmlns="7851d254-ce09-43b6-8d90-072588e7901c">InProgress</ApprovalStatus>
    <TPComponent xmlns="7851d254-ce09-43b6-8d90-072588e7901c" xsi:nil="true"/>
    <EditorialTags xmlns="7851d254-ce09-43b6-8d90-072588e7901c" xsi:nil="true"/>
    <TPExecutable xmlns="7851d254-ce09-43b6-8d90-072588e7901c" xsi:nil="true"/>
    <TPLaunchHelpLink xmlns="7851d254-ce09-43b6-8d90-072588e7901c" xsi:nil="true"/>
    <SourceTitle xmlns="7851d254-ce09-43b6-8d90-072588e7901c" xsi:nil="true"/>
    <CSXUpdate xmlns="7851d254-ce09-43b6-8d90-072588e7901c">false</CSXUpdate>
    <IntlLocPriority xmlns="7851d254-ce09-43b6-8d90-072588e7901c" xsi:nil="true"/>
    <UAProjectedTotalWords xmlns="7851d254-ce09-43b6-8d90-072588e7901c" xsi:nil="true"/>
    <AssetType xmlns="7851d254-ce09-43b6-8d90-072588e7901c" xsi:nil="true"/>
    <MachineTranslated xmlns="7851d254-ce09-43b6-8d90-072588e7901c">false</MachineTranslated>
    <OutputCachingOn xmlns="7851d254-ce09-43b6-8d90-072588e7901c">true</OutputCachingOn>
    <TemplateStatus xmlns="7851d254-ce09-43b6-8d90-072588e7901c" xsi:nil="true"/>
    <IsSearchable xmlns="7851d254-ce09-43b6-8d90-072588e7901c">true</IsSearchable>
    <ContentItem xmlns="7851d254-ce09-43b6-8d90-072588e7901c" xsi:nil="true"/>
    <HandoffToMSDN xmlns="7851d254-ce09-43b6-8d90-072588e7901c">2010-05-28T00:21:00+00:00</HandoffToMSDN>
    <ShowIn xmlns="7851d254-ce09-43b6-8d90-072588e7901c">Show everywhere</ShowIn>
    <ThumbnailAssetId xmlns="7851d254-ce09-43b6-8d90-072588e7901c" xsi:nil="true"/>
    <UALocComments xmlns="7851d254-ce09-43b6-8d90-072588e7901c" xsi:nil="true"/>
    <UALocRecommendation xmlns="7851d254-ce09-43b6-8d90-072588e7901c">Localize</UALocRecommendation>
    <LastModifiedDateTime xmlns="7851d254-ce09-43b6-8d90-072588e7901c">2010-05-28T00:21:00+00:00</LastModifiedDateTime>
    <LastPublishResultLookup xmlns="7851d254-ce09-43b6-8d90-072588e7901c"/>
    <LegacyData xmlns="7851d254-ce09-43b6-8d90-072588e7901c" xsi:nil="true"/>
    <ClipArtFilename xmlns="7851d254-ce09-43b6-8d90-072588e7901c" xsi:nil="true"/>
    <TPApplication xmlns="7851d254-ce09-43b6-8d90-072588e7901c" xsi:nil="true"/>
    <CSXHash xmlns="7851d254-ce09-43b6-8d90-072588e7901c" xsi:nil="true"/>
    <DirectSourceMarket xmlns="7851d254-ce09-43b6-8d90-072588e7901c">english</DirectSourceMarket>
    <PrimaryImageGen xmlns="7851d254-ce09-43b6-8d90-072588e7901c">true</PrimaryImageGen>
    <PlannedPubDate xmlns="7851d254-ce09-43b6-8d90-072588e7901c">2010-05-28T00:21:00+00:00</PlannedPubDate>
    <CSXSubmissionMarket xmlns="7851d254-ce09-43b6-8d90-072588e7901c" xsi:nil="true"/>
    <Downloads xmlns="7851d254-ce09-43b6-8d90-072588e7901c">0</Downloads>
    <ArtSampleDocs xmlns="7851d254-ce09-43b6-8d90-072588e7901c" xsi:nil="true"/>
    <TrustLevel xmlns="7851d254-ce09-43b6-8d90-072588e7901c">1 Microsoft Managed Content</TrustLevel>
    <TPLaunchHelpLinkType xmlns="7851d254-ce09-43b6-8d90-072588e7901c">Template</TPLaunchHelpLinkType>
    <BusinessGroup xmlns="7851d254-ce09-43b6-8d90-072588e7901c" xsi:nil="true"/>
    <Providers xmlns="7851d254-ce09-43b6-8d90-072588e7901c" xsi:nil="true"/>
    <TemplateTemplateType xmlns="7851d254-ce09-43b6-8d90-072588e7901c">PowerPoint Presentation Template</TemplateTemplateType>
    <TimesCloned xmlns="7851d254-ce09-43b6-8d90-072588e7901c" xsi:nil="true"/>
    <TPAppVersion xmlns="7851d254-ce09-43b6-8d90-072588e7901c" xsi:nil="true"/>
    <VoteCount xmlns="7851d254-ce09-43b6-8d90-072588e7901c" xsi:nil="true"/>
    <Provider xmlns="7851d254-ce09-43b6-8d90-072588e7901c" xsi:nil="true"/>
    <UACurrentWords xmlns="7851d254-ce09-43b6-8d90-072588e7901c" xsi:nil="true"/>
    <AssetId xmlns="7851d254-ce09-43b6-8d90-072588e7901c">TP101881409</AssetId>
    <TPClientViewer xmlns="7851d254-ce09-43b6-8d90-072588e7901c" xsi:nil="true"/>
    <DSATActionTaken xmlns="7851d254-ce09-43b6-8d90-072588e7901c">Best Bets</DSATActionTaken>
    <APEditor xmlns="7851d254-ce09-43b6-8d90-072588e7901c">
      <UserInfo>
        <DisplayName/>
        <AccountId xsi:nil="true"/>
        <AccountType/>
      </UserInfo>
    </APEditor>
    <TPInstallLocation xmlns="7851d254-ce09-43b6-8d90-072588e7901c" xsi:nil="true"/>
    <OOCacheId xmlns="7851d254-ce09-43b6-8d90-072588e7901c" xsi:nil="true"/>
    <IsDeleted xmlns="7851d254-ce09-43b6-8d90-072588e7901c">false</IsDeleted>
    <PublishTargets xmlns="7851d254-ce09-43b6-8d90-072588e7901c">OfficeOnline</PublishTargets>
    <ApprovalLog xmlns="7851d254-ce09-43b6-8d90-072588e7901c" xsi:nil="true"/>
    <BugNumber xmlns="7851d254-ce09-43b6-8d90-072588e7901c" xsi:nil="true"/>
    <CrawlForDependencies xmlns="7851d254-ce09-43b6-8d90-072588e7901c">false</CrawlForDependencies>
    <LastHandOff xmlns="7851d254-ce09-43b6-8d90-072588e7901c" xsi:nil="true"/>
    <Milestone xmlns="7851d254-ce09-43b6-8d90-072588e7901c" xsi:nil="true"/>
    <UANotes xmlns="7851d254-ce09-43b6-8d90-072588e7901c" xsi:nil="true"/>
    <CampaignTagsTaxHTField0 xmlns="7851d254-ce09-43b6-8d90-072588e7901c">
      <Terms xmlns="http://schemas.microsoft.com/office/infopath/2007/PartnerControls"/>
    </CampaignTagsTaxHTField0>
    <InternalTagsTaxHTField0 xmlns="7851d254-ce09-43b6-8d90-072588e7901c">
      <Terms xmlns="http://schemas.microsoft.com/office/infopath/2007/PartnerControls"/>
    </InternalTagsTaxHTField0>
    <LocComments xmlns="7851d254-ce09-43b6-8d90-072588e7901c" xsi:nil="true"/>
    <OriginalRelease xmlns="7851d254-ce09-43b6-8d90-072588e7901c">14</OriginalRelease>
    <ScenarioTagsTaxHTField0 xmlns="7851d254-ce09-43b6-8d90-072588e7901c">
      <Terms xmlns="http://schemas.microsoft.com/office/infopath/2007/PartnerControls"/>
    </ScenarioTagsTaxHTField0>
    <TaxCatchAll xmlns="7851d254-ce09-43b6-8d90-072588e7901c"/>
    <LocRecommendedHandoff xmlns="7851d254-ce09-43b6-8d90-072588e7901c" xsi:nil="true"/>
    <BlockPublish xmlns="7851d254-ce09-43b6-8d90-072588e7901c">false</BlockPublish>
    <LocManualTestRequired xmlns="7851d254-ce09-43b6-8d90-072588e7901c">false</LocManualTestRequired>
    <LocalizationTagsTaxHTField0 xmlns="7851d254-ce09-43b6-8d90-072588e7901c">
      <Terms xmlns="http://schemas.microsoft.com/office/infopath/2007/PartnerControls"/>
    </LocalizationTagsTaxHTField0>
    <LocLastLocAttemptVersionLookup xmlns="7851d254-ce09-43b6-8d90-072588e7901c">154481</LocLastLocAttemptVersionLookup>
    <FeatureTagsTaxHTField0 xmlns="7851d254-ce09-43b6-8d90-072588e7901c">
      <Terms xmlns="http://schemas.microsoft.com/office/infopath/2007/PartnerControls"/>
    </FeatureTagsTaxHTField0>
    <RecommendationsModifier xmlns="7851d254-ce09-43b6-8d90-072588e7901c" xsi:nil="true"/>
    <LocMarketGroupTiers2 xmlns="7851d254-ce09-43b6-8d90-072588e7901c" xsi:nil="true"/>
  </documentManagement>
</p:properties>
</file>

<file path=customXml/itemProps1.xml><?xml version="1.0" encoding="utf-8"?>
<ds:datastoreItem xmlns:ds="http://schemas.openxmlformats.org/officeDocument/2006/customXml" ds:itemID="{5DCFF468-0091-4D9C-8AAE-6B71FFFD2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1FE327-41D4-4583-9F0E-B6F926E17B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1d254-ce09-43b6-8d90-072588e790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446881-98C9-42F4-A0B7-DC0523DCD08D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7851d254-ce09-43b6-8d90-072588e7901c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TM01881414</Template>
  <TotalTime>344</TotalTime>
  <Words>493</Words>
  <Application>Microsoft Office PowerPoint</Application>
  <PresentationFormat>Presentazione su schermo (4:3)</PresentationFormat>
  <Paragraphs>53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TM01881414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LCJ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lonng</dc:creator>
  <cp:lastModifiedBy>Direttore I Div</cp:lastModifiedBy>
  <cp:revision>23</cp:revision>
  <dcterms:created xsi:type="dcterms:W3CDTF">2011-04-07T03:44:04Z</dcterms:created>
  <dcterms:modified xsi:type="dcterms:W3CDTF">2015-10-23T09:00:39Z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0x010100FB888328A8731147A9E2416CA6C7A65B0400DC6FA6ECFB23F54F9F45EE586A6D0A65</vt:lpwstr>
  </property>
  <property fmtid="{D5CDD505-2E9C-101B-9397-08002B2CF9AE}" pid="3" name="Scrubbed &amp; tested?">
    <vt:lpwstr>0</vt:lpwstr>
  </property>
  <property fmtid="{D5CDD505-2E9C-101B-9397-08002B2CF9AE}" pid="4" name="Effects types">
    <vt:lpwstr/>
  </property>
  <property fmtid="{D5CDD505-2E9C-101B-9397-08002B2CF9AE}" pid="5" name="Notes0">
    <vt:lpwstr/>
  </property>
  <property fmtid="{D5CDD505-2E9C-101B-9397-08002B2CF9AE}" pid="6" name="Presentation">
    <vt:lpwstr>TEXT_PIC</vt:lpwstr>
  </property>
  <property fmtid="{D5CDD505-2E9C-101B-9397-08002B2CF9AE}" pid="7" name="SlideDescription">
    <vt:lpwstr/>
  </property>
</Properties>
</file>